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7"/>
  </p:handoutMasterIdLst>
  <p:sldIdLst>
    <p:sldId id="256" r:id="rId3"/>
    <p:sldId id="258" r:id="rId5"/>
    <p:sldId id="264" r:id="rId6"/>
    <p:sldId id="281" r:id="rId7"/>
    <p:sldId id="283" r:id="rId8"/>
    <p:sldId id="282" r:id="rId9"/>
    <p:sldId id="284" r:id="rId10"/>
    <p:sldId id="285" r:id="rId11"/>
    <p:sldId id="286" r:id="rId12"/>
    <p:sldId id="287" r:id="rId13"/>
    <p:sldId id="289" r:id="rId14"/>
    <p:sldId id="288"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308" r:id="rId34"/>
    <p:sldId id="309" r:id="rId35"/>
    <p:sldId id="280" r:id="rId36"/>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CE34"/>
    <a:srgbClr val="FF0000"/>
    <a:srgbClr val="F5960B"/>
    <a:srgbClr val="E24214"/>
    <a:srgbClr val="F5D8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77" autoAdjust="0"/>
    <p:restoredTop sz="94660"/>
  </p:normalViewPr>
  <p:slideViewPr>
    <p:cSldViewPr snapToGrid="0">
      <p:cViewPr varScale="1">
        <p:scale>
          <a:sx n="85" d="100"/>
          <a:sy n="85" d="100"/>
        </p:scale>
        <p:origin x="46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59AE99-621F-4ACE-A2C5-EFD2AE9DE71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FA5B1F-2F77-4387-83E8-4300D07953C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F9EE54-2F74-4D45-B425-BFE73CC65D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1CE046-B5AE-4226-A92B-0DDBC8E8FA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1CE046-B5AE-4226-A92B-0DDBC8E8FA5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766F819-0DB7-4AD4-A0F2-2F584A01BF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85560D-1122-4674-BD2C-B94A6BD912B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66F819-0DB7-4AD4-A0F2-2F584A01BF2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85560D-1122-4674-BD2C-B94A6BD912B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9030" y="0"/>
            <a:ext cx="12221030" cy="6858000"/>
            <a:chOff x="-29030" y="0"/>
            <a:chExt cx="12221030" cy="68580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4135"/>
            <a:stretch>
              <a:fillRect/>
            </a:stretch>
          </p:blipFill>
          <p:spPr>
            <a:xfrm>
              <a:off x="1785257" y="0"/>
              <a:ext cx="10406743"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1" r="75029" b="67830"/>
            <a:stretch>
              <a:fillRect/>
            </a:stretch>
          </p:blipFill>
          <p:spPr>
            <a:xfrm>
              <a:off x="0" y="0"/>
              <a:ext cx="3425371" cy="2206171"/>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10909" t="84868" r="57243"/>
            <a:stretch>
              <a:fillRect/>
            </a:stretch>
          </p:blipFill>
          <p:spPr>
            <a:xfrm>
              <a:off x="-29030" y="5820229"/>
              <a:ext cx="4368801" cy="1037771"/>
            </a:xfrm>
            <a:prstGeom prst="rect">
              <a:avLst/>
            </a:prstGeom>
          </p:spPr>
        </p:pic>
      </p:gr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523" y="341476"/>
            <a:ext cx="1587847" cy="1523218"/>
          </a:xfrm>
          <a:prstGeom prst="rect">
            <a:avLst/>
          </a:prstGeom>
        </p:spPr>
      </p:pic>
      <p:sp>
        <p:nvSpPr>
          <p:cNvPr id="14" name="文本框 13"/>
          <p:cNvSpPr txBox="1"/>
          <p:nvPr/>
        </p:nvSpPr>
        <p:spPr>
          <a:xfrm>
            <a:off x="567690" y="1489710"/>
            <a:ext cx="11116310" cy="3369310"/>
          </a:xfrm>
          <a:prstGeom prst="rect">
            <a:avLst/>
          </a:prstGeom>
          <a:noFill/>
        </p:spPr>
        <p:txBody>
          <a:bodyPr wrap="square" rtlCol="0">
            <a:spAutoFit/>
          </a:bodyPr>
          <a:lstStyle/>
          <a:p>
            <a:pPr algn="ctr" fontAlgn="auto">
              <a:lnSpc>
                <a:spcPct val="150000"/>
              </a:lnSpc>
            </a:pPr>
            <a:r>
              <a:rPr lang="zh-CN" altLang="en-US" sz="44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rPr>
              <a:t>深化民族团结进步教育</a:t>
            </a:r>
            <a:endParaRPr lang="zh-CN" altLang="en-US" sz="44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endParaRPr>
          </a:p>
          <a:p>
            <a:pPr algn="ctr" fontAlgn="auto">
              <a:lnSpc>
                <a:spcPct val="150000"/>
              </a:lnSpc>
            </a:pPr>
            <a:r>
              <a:rPr lang="zh-CN" altLang="en-US" sz="44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rPr>
              <a:t>铸牢中华民族共同体意识</a:t>
            </a:r>
            <a:endParaRPr lang="zh-CN" altLang="en-US" sz="44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endParaRPr>
          </a:p>
          <a:p>
            <a:pPr algn="ctr" fontAlgn="auto">
              <a:lnSpc>
                <a:spcPct val="150000"/>
              </a:lnSpc>
            </a:pPr>
            <a:r>
              <a:rPr lang="zh-CN" sz="5400" dirty="0">
                <a:ln w="41275">
                  <a:solidFill>
                    <a:schemeClr val="bg1">
                      <a:alpha val="0"/>
                    </a:schemeClr>
                  </a:solidFill>
                </a:ln>
                <a:gradFill>
                  <a:gsLst>
                    <a:gs pos="0">
                      <a:srgbClr val="E24214"/>
                    </a:gs>
                    <a:gs pos="100000">
                      <a:srgbClr val="C00000"/>
                    </a:gs>
                  </a:gsLst>
                  <a:lin ang="5400000" scaled="1"/>
                </a:gradFill>
                <a:latin typeface="华文琥珀" panose="02010800040101010101" charset="-122"/>
                <a:ea typeface="华文琥珀" panose="02010800040101010101" charset="-122"/>
              </a:rPr>
              <a:t>知识宣讲（</a:t>
            </a:r>
            <a:r>
              <a:rPr lang="en-US" altLang="zh-CN" sz="5400" dirty="0">
                <a:ln w="41275">
                  <a:solidFill>
                    <a:schemeClr val="bg1">
                      <a:alpha val="0"/>
                    </a:schemeClr>
                  </a:solidFill>
                </a:ln>
                <a:gradFill>
                  <a:gsLst>
                    <a:gs pos="0">
                      <a:srgbClr val="E24214"/>
                    </a:gs>
                    <a:gs pos="100000">
                      <a:srgbClr val="C00000"/>
                    </a:gs>
                  </a:gsLst>
                  <a:lin ang="5400000" scaled="1"/>
                </a:gradFill>
                <a:latin typeface="华文琥珀" panose="02010800040101010101" charset="-122"/>
                <a:ea typeface="华文琥珀" panose="02010800040101010101" charset="-122"/>
              </a:rPr>
              <a:t>80</a:t>
            </a:r>
            <a:r>
              <a:rPr lang="zh-CN" altLang="en-US" sz="5400" dirty="0">
                <a:ln w="41275">
                  <a:solidFill>
                    <a:schemeClr val="bg1">
                      <a:alpha val="0"/>
                    </a:schemeClr>
                  </a:solidFill>
                </a:ln>
                <a:gradFill>
                  <a:gsLst>
                    <a:gs pos="0">
                      <a:srgbClr val="E24214"/>
                    </a:gs>
                    <a:gs pos="100000">
                      <a:srgbClr val="C00000"/>
                    </a:gs>
                  </a:gsLst>
                  <a:lin ang="5400000" scaled="1"/>
                </a:gradFill>
                <a:latin typeface="华文琥珀" panose="02010800040101010101" charset="-122"/>
                <a:ea typeface="华文琥珀" panose="02010800040101010101" charset="-122"/>
              </a:rPr>
              <a:t>问）</a:t>
            </a:r>
            <a:endParaRPr lang="zh-CN" altLang="en-US" sz="5400" dirty="0">
              <a:ln w="41275">
                <a:solidFill>
                  <a:schemeClr val="bg1">
                    <a:alpha val="0"/>
                  </a:schemeClr>
                </a:solidFill>
              </a:ln>
              <a:gradFill>
                <a:gsLst>
                  <a:gs pos="0">
                    <a:srgbClr val="E24214"/>
                  </a:gs>
                  <a:gs pos="100000">
                    <a:srgbClr val="C00000"/>
                  </a:gs>
                </a:gsLst>
                <a:lin ang="5400000" scaled="1"/>
              </a:gradFill>
              <a:latin typeface="华文琥珀" panose="02010800040101010101" charset="-122"/>
              <a:ea typeface="华文琥珀" panose="02010800040101010101"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384177"/>
            <a:ext cx="9984509" cy="624713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．必须把推动各民族为（  ）共同奋斗作为新时代党的民族工作的重要任务，促进各民族紧跟时代步伐，共同团结奋斗、共同繁荣发展。</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答：全面建设社会主义现代化国家。</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年中央民族工作会议强调，铸牢中华民族共同体意识是新时代党的民族工作的（  ），所有工作要向此聚焦。</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答：“纲”。</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年中央民族工作会议强调，铸牢中华民族共同体意识是党的民族工作开创新局面的必然要求，只有顺应时代变化，按照增进共同性的方向改进民族工作，做到（  ）的辩证统一、民族因素和区域因素的有机结合，才能把新时代党的民族工作做好做细做扎实。</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答：共同性和差异性。</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9525"/>
            <a:ext cx="12192000" cy="6858000"/>
          </a:xfrm>
          <a:prstGeom prst="rect">
            <a:avLst/>
          </a:prstGeom>
        </p:spPr>
      </p:pic>
      <p:sp>
        <p:nvSpPr>
          <p:cNvPr id="6" name="文本框 5"/>
          <p:cNvSpPr txBox="1"/>
          <p:nvPr/>
        </p:nvSpPr>
        <p:spPr>
          <a:xfrm>
            <a:off x="1103745" y="612844"/>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年中央民族工作会议强调，回顾党的百年历程，党的民族工作取得的最大成就，就是走出了一条（  ）的正确道路。</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答：中国特色解决民族问题。</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22</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年中央民族工作会议强调，铸牢中华民族共同体意识，就是要引导各族人民牢固树立（  ）、（  ）、（  ）、（  ）的共同体理念。</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答：休戚与共、荣辱与共、生死与共、命运与共。</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23</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年中央民族工作会议强调，要构建铸牢中华民族共同体意识宣传教育常态化机制，纳入（  ）体系，搞好社会宣传教育。</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答：干部教育、党员教育、国民教育。</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32320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24</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年中央民族工作会议强调，要提升民族事务（  ）和（  ）现代化水平。</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答：治理体系、治理能力。</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年中央民族工作会议强调，加强和完善党的全面领导，是做好新时代党的民族工作的（  ）保证。</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答：根本政治。</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26</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年中央民族工作会议强调，要完善（  ）支持政策，支持民族地区全面深化改革开放，提升自我发展能力。</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答：差别化区域。</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536174"/>
            <a:ext cx="9984509" cy="378460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27</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年中央民族工作会议强调，只有铸牢中华民族共同体意识，才能有效应对实现中华民族伟大复兴过程中（  ）可能发生的风险挑战。</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答：民族领域。</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年中央民族工作会议强调，要坚持新时代好干部标准，努力建设一支（  ）的民族地区干部队伍，确保各级领导权掌握在忠诚干净担当的干部手中。</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答：维护党的集中统一领导态度特别坚决、明辨大是大非立场特别清醒、铸牢中华民族共同体意识行动特别坚定、热爱各族群众感情特别真挚。</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920621"/>
            <a:ext cx="9984509" cy="501586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．要完整准确全面把握习近平总书记关于加强和改进民族工作的重要思想，深刻理解（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答：核心要义、精神实质、丰富内涵和实践要求。</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30.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习近平总书记反复强调，全面实现小康，（  ）都不能少。</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答：一个民族。  </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．要加强基层（  ）建设和民族工作力量，确保基层民族工作有效运转。</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答：民族工作机构。</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536174"/>
            <a:ext cx="9984509" cy="378460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32</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2019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年举行的全国民族团结进步表彰大会上，习近平用“四个共同”对各族人民手足相亲、守望相助的历史传承作出深刻阐述：我们（  ）是各民族共同开拓的；我们（  ）是各民族共同书写的；我们（  ）是各民族共同创造的；我们（  ）是各民族共同培育的。</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答：辽阔的疆域、悠久的历史、灿烂的文化、伟大的精神。</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33.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习近平总书记在</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2019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年全国民族团结进步表彰大会上指出，各级党委要把民族工作摆上重要议事日程，把（  ）作为考察领导干部的重要内容。</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答：懂不懂民族工作、会不会搞民族团结。</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9050"/>
            <a:ext cx="12192000" cy="6858000"/>
          </a:xfrm>
          <a:prstGeom prst="rect">
            <a:avLst/>
          </a:prstGeom>
        </p:spPr>
      </p:pic>
      <p:sp>
        <p:nvSpPr>
          <p:cNvPr id="6" name="文本框 5"/>
          <p:cNvSpPr txBox="1"/>
          <p:nvPr/>
        </p:nvSpPr>
        <p:spPr>
          <a:xfrm>
            <a:off x="1103745" y="766732"/>
            <a:ext cx="9984509" cy="532320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34</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月</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日，习近平总书记在参加十三届全国人大四次会议内蒙古代表团的审议时强调了（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答：在促进民族团结方面把工作做细做实。</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．习近平总书记强调要把教育引导各族干部群众树立正确的（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答：国家观、历史观、民族观、文化观、宗教观。</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36.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党的十九大报告指出，加大力度支持革命老区、（  ）地区、边疆地区、贫困地区加快发展，强化举措推进西部大开发形成新格局。</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37.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中国的民族区域自治是指（）。</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答：在国家的统一领导下，各少数民族聚居地方实行区域自治，设立自治机关，行使自治权。  </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38.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第七条规定，民族自治地方的自治机关要把（  ）放在首位，积极完成上级国家机关交给的各项任务。</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答：国家的整体利益。 </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39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第十三条规定，民族自治地方的名称，除特殊情况外，按照（  ）的顺序组成。</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答：地方名称、民族名称、行政地位。</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536174"/>
            <a:ext cx="9984509" cy="378460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40.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第七十一条规定，国家举办民族高等学校，在（  ）举办民族班、民族预科，专门或者主要招收少数民族学生，并且可以采取定向招生、定向分配的办法。</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答：高等学校。</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41.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国务院实施</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若干规定</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第四条规定，各级人民政府应当积极开展促进（  ）的各项活动，对为民族团结进步事业作出突出贡献的单位和个人，给予表彰和奖励。</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答：民族团结进步。</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（以下简称</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民族区域自治法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）第六条规定，民族自治地方的自治机关根据本地方的情况，在（  ）原则下，有权采取特殊政策和灵活措施，加速民族自治地方经济、文化建设事业的发展。</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答：不违背宪法和法律。</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43.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城市民族工作条例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和</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民族乡行政工作条例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于</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1993</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年经（  ）批准，由国家民委发布施行。</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答：国务院。</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44.《</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城市民族工作条例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第八条规定，城市人民政府应当重视少数民族干部的（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答：培养和选拔。</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1" r="75029" b="67830"/>
          <a:stretch>
            <a:fillRect/>
          </a:stretch>
        </p:blipFill>
        <p:spPr>
          <a:xfrm>
            <a:off x="0" y="0"/>
            <a:ext cx="3425371" cy="2206171"/>
          </a:xfrm>
          <a:prstGeom prst="rect">
            <a:avLst/>
          </a:prstGeom>
        </p:spPr>
      </p:pic>
      <p:sp>
        <p:nvSpPr>
          <p:cNvPr id="9" name="矩形 8"/>
          <p:cNvSpPr/>
          <p:nvPr/>
        </p:nvSpPr>
        <p:spPr>
          <a:xfrm>
            <a:off x="1273175" y="1196975"/>
            <a:ext cx="10795635" cy="5033010"/>
          </a:xfrm>
          <a:prstGeom prst="rect">
            <a:avLst/>
          </a:prstGeom>
          <a:ln w="22225">
            <a:solidFill>
              <a:srgbClr val="C00000"/>
            </a:solidFill>
          </a:ln>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8" name="矩形: 剪去单角 21"/>
          <p:cNvSpPr/>
          <p:nvPr/>
        </p:nvSpPr>
        <p:spPr>
          <a:xfrm>
            <a:off x="1370965" y="1196975"/>
            <a:ext cx="1301750" cy="1056640"/>
          </a:xfrm>
          <a:prstGeom prst="snip1Rect">
            <a:avLst>
              <a:gd name="adj" fmla="val 23797"/>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523" y="341476"/>
            <a:ext cx="1587847" cy="1523218"/>
          </a:xfrm>
          <a:prstGeom prst="rect">
            <a:avLst/>
          </a:prstGeom>
        </p:spPr>
      </p:pic>
      <p:sp>
        <p:nvSpPr>
          <p:cNvPr id="10" name="文本框 9"/>
          <p:cNvSpPr txBox="1"/>
          <p:nvPr/>
        </p:nvSpPr>
        <p:spPr>
          <a:xfrm>
            <a:off x="1501775" y="1494790"/>
            <a:ext cx="861695" cy="46037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引言</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672715" y="1624330"/>
            <a:ext cx="9248140" cy="4887595"/>
          </a:xfrm>
          <a:prstGeom prst="rect">
            <a:avLst/>
          </a:prstGeom>
          <a:noFill/>
        </p:spPr>
        <p:txBody>
          <a:bodyPr wrap="square" rtlCol="0">
            <a:spAutoFit/>
          </a:bodyPr>
          <a:lstStyle/>
          <a:p>
            <a:pPr>
              <a:lnSpc>
                <a:spcPts val="2200"/>
              </a:lnSpc>
            </a:pPr>
            <a:r>
              <a:rPr lang="en-US" altLang="zh-CN" sz="2000" dirty="0">
                <a:latin typeface="华文中宋" panose="02010600040101010101" pitchFamily="2" charset="-122"/>
                <a:ea typeface="华文中宋" panose="02010600040101010101" pitchFamily="2" charset="-122"/>
              </a:rPr>
              <a:t>      2021年4月教育部、中央宣传部、中央统战部、国家民委联合印发了《深化新时代学校民族团结进步教育指导纲要》</a:t>
            </a:r>
            <a:r>
              <a:rPr lang="zh-CN" altLang="en-US" sz="2000" dirty="0">
                <a:latin typeface="华文中宋" panose="02010600040101010101" pitchFamily="2" charset="-122"/>
                <a:ea typeface="华文中宋" panose="02010600040101010101" pitchFamily="2" charset="-122"/>
              </a:rPr>
              <a:t>。纲要提出</a:t>
            </a:r>
            <a:r>
              <a:rPr lang="en-US" altLang="zh-CN" sz="2000" dirty="0">
                <a:latin typeface="华文中宋" panose="02010600040101010101" pitchFamily="2" charset="-122"/>
                <a:ea typeface="华文中宋" panose="02010600040101010101" pitchFamily="2" charset="-122"/>
                <a:sym typeface="+mn-ea"/>
              </a:rPr>
              <a:t>学校民族团结进步教育</a:t>
            </a:r>
            <a:r>
              <a:rPr lang="zh-CN" altLang="en-US" sz="2000" dirty="0">
                <a:latin typeface="华文中宋" panose="02010600040101010101" pitchFamily="2" charset="-122"/>
                <a:ea typeface="华文中宋" panose="02010600040101010101" pitchFamily="2" charset="-122"/>
              </a:rPr>
              <a:t>的目标：深入学习领会习近平总书记关于民族工作的重要论述，通过扎实有效的民族团结进步教育，教育引导各族师生切实铸牢中华民族共同体意识，树立正确的国家观、历史观、民族观、文化观、宗教观，不断增强对伟大祖国、中华民族、中华文化、中国共产党、中国特色社会主义的认同。教育引导广大学生践行爱国主义，增强国家意识、公民意识、法治意识，培育家国情怀，旗帜鲜明反对分裂国家图谋和破坏民族团结的言行，自觉投身于共同团结奋斗、共同繁荣发展的伟大实践，成长为德智体美劳全面发展的社会主义建设者和接班人。</a:t>
            </a:r>
            <a:r>
              <a:rPr lang="en-US" altLang="zh-CN" sz="2000" dirty="0">
                <a:latin typeface="华文中宋" panose="02010600040101010101" pitchFamily="2" charset="-122"/>
                <a:ea typeface="华文中宋" panose="02010600040101010101" pitchFamily="2" charset="-122"/>
              </a:rPr>
              <a:t> </a:t>
            </a:r>
            <a:endParaRPr lang="en-US" altLang="zh-CN" sz="2000" dirty="0">
              <a:latin typeface="华文中宋" panose="02010600040101010101" pitchFamily="2" charset="-122"/>
              <a:ea typeface="华文中宋" panose="02010600040101010101" pitchFamily="2" charset="-122"/>
            </a:endParaRPr>
          </a:p>
          <a:p>
            <a:pPr>
              <a:lnSpc>
                <a:spcPts val="2200"/>
              </a:lnSpc>
            </a:pPr>
            <a:r>
              <a:rPr lang="en-US" altLang="zh-CN" sz="2000" dirty="0">
                <a:latin typeface="华文中宋" panose="02010600040101010101" pitchFamily="2" charset="-122"/>
                <a:ea typeface="华文中宋" panose="02010600040101010101" pitchFamily="2" charset="-122"/>
              </a:rPr>
              <a:t>      </a:t>
            </a:r>
            <a:r>
              <a:rPr lang="zh-CN" altLang="en-US" sz="2000" dirty="0">
                <a:latin typeface="华文中宋" panose="02010600040101010101" pitchFamily="2" charset="-122"/>
                <a:ea typeface="华文中宋" panose="02010600040101010101" pitchFamily="2" charset="-122"/>
              </a:rPr>
              <a:t>为贯彻落实习近平总书记关于教育工作、民族工作重要论述，以及党中央关于新时代爱国主义教育和铸牢中华民族共同体意识有关部署，切实推进新时代学院民族团结进步教育工作，党支部以</a:t>
            </a:r>
            <a:r>
              <a:rPr lang="zh-CN" altLang="en-US" sz="2000" dirty="0">
                <a:latin typeface="华文中宋" panose="02010600040101010101" pitchFamily="2" charset="-122"/>
                <a:ea typeface="华文中宋" panose="02010600040101010101" pitchFamily="2" charset="-122"/>
                <a:sym typeface="+mn-ea"/>
              </a:rPr>
              <a:t>竞答形式开展</a:t>
            </a:r>
            <a:r>
              <a:rPr lang="en-US" altLang="zh-CN" sz="2000" dirty="0">
                <a:latin typeface="华文中宋" panose="02010600040101010101" pitchFamily="2" charset="-122"/>
                <a:ea typeface="华文中宋" panose="02010600040101010101" pitchFamily="2" charset="-122"/>
              </a:rPr>
              <a:t>“</a:t>
            </a:r>
            <a:r>
              <a:rPr lang="en-US" altLang="zh-CN" sz="2000" dirty="0">
                <a:latin typeface="华文中宋" panose="02010600040101010101" pitchFamily="2" charset="-122"/>
                <a:ea typeface="华文中宋" panose="02010600040101010101" pitchFamily="2" charset="-122"/>
                <a:sym typeface="+mn-ea"/>
              </a:rPr>
              <a:t>深化民族团结进步教育</a:t>
            </a:r>
            <a:r>
              <a:rPr lang="zh-CN" altLang="zh-CN" sz="2000" dirty="0">
                <a:latin typeface="华文中宋" panose="02010600040101010101" pitchFamily="2" charset="-122"/>
                <a:ea typeface="华文中宋" panose="02010600040101010101" pitchFamily="2" charset="-122"/>
                <a:sym typeface="+mn-ea"/>
              </a:rPr>
              <a:t>、</a:t>
            </a:r>
            <a:r>
              <a:rPr lang="zh-CN" altLang="en-US" sz="2000" dirty="0">
                <a:latin typeface="华文中宋" panose="02010600040101010101" pitchFamily="2" charset="-122"/>
                <a:ea typeface="华文中宋" panose="02010600040101010101" pitchFamily="2" charset="-122"/>
                <a:sym typeface="+mn-ea"/>
              </a:rPr>
              <a:t>铸牢中华民族共同体意识</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知识宣讲，增进党员干部对党的民族理论政策、民族法律法规、民族知识的了解和认识，提高对民族团结重要性的认识，主动担当学院民族团结进步教育的使命。</a:t>
            </a:r>
            <a:endParaRPr lang="zh-CN" altLang="en-US" sz="2000" dirty="0">
              <a:latin typeface="华文中宋" panose="02010600040101010101" pitchFamily="2" charset="-122"/>
              <a:ea typeface="华文中宋" panose="02010600040101010101" pitchFamily="2" charset="-122"/>
            </a:endParaRPr>
          </a:p>
          <a:p>
            <a:pPr>
              <a:lnSpc>
                <a:spcPts val="2200"/>
              </a:lnSpc>
            </a:pPr>
            <a:endParaRPr lang="zh-CN" altLang="en-US" sz="2000" dirty="0">
              <a:latin typeface="华文中宋" panose="02010600040101010101" pitchFamily="2" charset="-122"/>
              <a:ea typeface="华文中宋" panose="02010600040101010101" pitchFamily="2" charset="-122"/>
            </a:endParaRPr>
          </a:p>
          <a:p>
            <a:pPr>
              <a:lnSpc>
                <a:spcPts val="2200"/>
              </a:lnSpc>
            </a:pPr>
            <a:r>
              <a:rPr lang="zh-CN" altLang="en-US" sz="2000" dirty="0"/>
              <a:t> </a:t>
            </a:r>
            <a:r>
              <a:rPr lang="en-US" altLang="zh-CN" sz="2000" dirty="0"/>
              <a:t>   </a:t>
            </a:r>
            <a:endParaRPr lang="en-US" altLang="zh-CN" sz="2000" dirty="0">
              <a:latin typeface="华文中宋" panose="02010600040101010101" pitchFamily="2" charset="-122"/>
              <a:ea typeface="华文中宋" panose="02010600040101010101" pitchFamily="2" charset="-122"/>
            </a:endParaRPr>
          </a:p>
        </p:txBody>
      </p:sp>
      <p:sp>
        <p:nvSpPr>
          <p:cNvPr id="15" name="矩形 14"/>
          <p:cNvSpPr/>
          <p:nvPr/>
        </p:nvSpPr>
        <p:spPr>
          <a:xfrm>
            <a:off x="5037086" y="489222"/>
            <a:ext cx="7519026" cy="707886"/>
          </a:xfrm>
          <a:prstGeom prst="rect">
            <a:avLst/>
          </a:prstGeom>
          <a:noFill/>
        </p:spPr>
        <p:txBody>
          <a:bodyPr wrap="square" lIns="91440" tIns="45720" rIns="91440" bIns="45720">
            <a:spAutoFit/>
          </a:bodyPr>
          <a:lstStyle/>
          <a:p>
            <a:pPr algn="ctr"/>
            <a:r>
              <a:rPr lang="zh-CN" altLang="en-US" sz="4000" b="1" dirty="0">
                <a:ln w="12700" cmpd="sng">
                  <a:solidFill>
                    <a:srgbClr val="FBCE34"/>
                  </a:solidFill>
                  <a:prstDash val="solid"/>
                </a:ln>
                <a:solidFill>
                  <a:srgbClr val="FF0000"/>
                </a:solidFill>
                <a:latin typeface="方正粗黑宋简体" panose="02000000000000000000" pitchFamily="2" charset="-122"/>
                <a:ea typeface="方正粗黑宋简体" panose="02000000000000000000" pitchFamily="2" charset="-122"/>
              </a:rPr>
              <a:t>坚持全员全过程全方位育人</a:t>
            </a:r>
            <a:endParaRPr lang="zh-CN" altLang="en-US" sz="4000" b="1" dirty="0">
              <a:ln w="12700" cmpd="sng">
                <a:solidFill>
                  <a:srgbClr val="FBCE34"/>
                </a:solidFill>
                <a:prstDash val="solid"/>
              </a:ln>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2844"/>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城市民族工作条例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第十六条规定，城市人民政府应当加强对少数民族流动人员的教育和管理，保护其（  ）权益。</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答：合法。</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46.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城市民族工作条例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第二十三条规定，城市人民政府在少数民族聚居的街道，应当按照城市规划，保护和建设具有（  ）的建筑物。</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答：民族风格。</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47</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中华人民共和国劳动法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第十四条规定，残疾人、（）、退出现役的军人的就业，法律、法规有特别规定的，从其规定。</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答：少数民族人员。</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8364"/>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中华人民共和国公务员法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第五十二条规定，公务员或者公务员集体为增进（  ）、维护社会稳定做出突出贡献的，给予奖励。</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答：民族团结。    </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中华人民共和国教育法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第十二条规定，民族自治地方以少数民族学生为主的学校及其他教育机构，从实际出发，使用（  ）的语言文字实施双语教育。</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答：国家通用语言文字和本民族或者当地民族通用。</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中华人民共和国义务教育法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第三十一条规定，在（  ）和边远贫困地区工作的教师享有艰苦贫困地区补助津贴。</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答：民族地区。</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766732"/>
            <a:ext cx="9984509" cy="532320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中华人民共和国行政诉讼法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条规定：在少数民族聚居或者多民族共同居住的地区，人民法院应当用当地民族通用的语言、文字进行审理和发布（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答：法律文书。</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中华人民共和国全国人民代表大会组织法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第十九条规定，全国人民代表大会举行会议的时候，应当为（  ）准备必要的翻译。</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答：少数民族代表。</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53.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中华人民共和国妇女权益保障法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第十二条规定，国家重视培养和选拔（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答：少数民族女干部。</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54.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中华人民共和国国旗法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第七条规定，民族自治地方在（  ）和主要传统民族节日，可以升挂国旗。</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答：民族自治地方成立纪念日。</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55.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中华人民共和国公共文化服务保障法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第四十条规定，支持开展具有（  ）的群众性文化体育活动。</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答：民族特色。</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56</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旅行社条例实施细则</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条规定：旅行社不得安排含有损害国家利益和</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）内容的活动。</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答：民族尊严。</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57.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中华人民共和国地方各级人民代表大会和地方各级人民政府组织法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第七十条规定，民族乡的乡长由（ ）担任。</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答：建立民族乡的少数民族公民。</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地名管理条例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第五条规定，带有民族歧视性质和妨碍民族团结的地名，必须（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答：更名。</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59.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出版管理条例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第二十五条规定，（  ）不得含有煽动民族仇恨、民族歧视，破坏民族团结，或者侵害民族风俗、习惯的内容。</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答：任何出版物。</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8364"/>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广播电视管理条例</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第三十二条规定，禁止制作、播放载有煽动（  ），破坏民族团结的内容的节目。</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答：民族分裂。</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中国公民民族成份登记管理办法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第五条规定，公民的民族成份，只能依据（  ）的民族成份确认、登记。</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答：其父亲或者母亲。</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中国公民民族成份登记管理办法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第七条规定，年满十八周岁的公民，在其年满十八周岁之日起的（  ）内，可以依据其父或者其母的民族成份申请变更一次。</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答：两年。</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118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63.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中华人民共和国高等教育法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第九条规定，公民依法享有接受高等教育的权利。国家采取措施，帮助（  ）的学生接受高等教育。</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答：少数民族学生和经济困难。</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64.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互联网文化管理暂行规定</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第十六条规定，互联网文化单位不得提供载有煽动民族仇恨、民族歧视，破坏民族团结，或者侵害（  ）的文化产品。</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答：民族风俗、习惯。</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65.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报纸出版管理规定</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第二十七条规定，报纸发表或者摘转涉及国家重大政策、（  ）、外交、军事、保密等内容，应严格遵守有关规定。</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答：民族宗教。</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920621"/>
            <a:ext cx="9984509" cy="501586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66.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中华人民共和国就业促进法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第三条规定，劳动者就业，不因（  ）等不同而受歧视。</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答：民族、种族、性别、宗教信仰。</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67.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中华人民共和国商标法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第十条规定，带有（  ）问题的标志不得作为商标使用。</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答：民族歧视性。</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）是我国各族人民的生命线。</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答：民族团结。</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766732"/>
            <a:ext cx="9984509" cy="532320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69.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民族区域自治制度是我国的一项（ ），是中国特色解决民族问题的正确道路的重要内容。</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答：基本政治制度。</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70.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关于我国民族关系的“三个离不开”是指（）。</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答：汉族离不开少数民族，少数民族离不开汉族，各少数民族之间也相互离不开。</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四个与共”是指什么？</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答：铸牢中华民族共同体意识，引导各族人民牢固树立休戚与共、荣辱与共、生死与共、命运与共的共同体理念。</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458956"/>
            <a:ext cx="9984509" cy="593915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五个认同”的内容是（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答：对伟大祖国的认同、对中华民族的认同、对中华文化的认同、对中国共产党的认同、对中国特色社会主义的认同。</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73.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六个相互”的内容是（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答：各民族要相互了解、相互尊重、相互包容、相互欣赏、相互学习、相互帮助。</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74</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十三届全国人大五次会议表决通过了关于修改地方各级人民代表大会和地方各级人民政府组织法的决定，充实铸牢中华民族共同体意识等内容并完善相关规定。根据宪法有关规定和中央民族工作会议精神，在地方人大和地方政府职责中分别增加（   ）等内容。</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答：“铸牢中华民族共同体意识”“促进各民族广泛交流交往交融”。</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615553"/>
            <a:ext cx="9984509" cy="5632311"/>
          </a:xfrm>
          <a:prstGeom prst="rect">
            <a:avLst/>
          </a:prstGeom>
          <a:noFill/>
        </p:spPr>
        <p:txBody>
          <a:bodyPr wrap="square" rtlCol="0">
            <a:spAutoFit/>
          </a:bodyPr>
          <a:lstStyle/>
          <a:p>
            <a:r>
              <a:rPr lang="en-US" altLang="zh-CN" sz="2000" dirty="0">
                <a:solidFill>
                  <a:srgbClr val="333333"/>
                </a:solidFill>
                <a:effectLst/>
                <a:latin typeface="方正粗黑宋简体" panose="02000000000000000000" pitchFamily="2" charset="-122"/>
                <a:ea typeface="方正粗黑宋简体" panose="02000000000000000000" pitchFamily="2" charset="-122"/>
                <a:cs typeface="Calibri" panose="020F0502020204030204" pitchFamily="34" charset="0"/>
              </a:rPr>
              <a:t>1. </a:t>
            </a:r>
            <a:r>
              <a:rPr lang="zh-CN" altLang="zh-CN" sz="2000" dirty="0">
                <a:solidFill>
                  <a:srgbClr val="333333"/>
                </a:solidFill>
                <a:effectLst/>
                <a:latin typeface="方正粗黑宋简体" panose="02000000000000000000" pitchFamily="2" charset="-122"/>
                <a:ea typeface="方正粗黑宋简体" panose="02000000000000000000" pitchFamily="2" charset="-122"/>
                <a:cs typeface="宋体" panose="02010600030101010101" pitchFamily="2" charset="-122"/>
              </a:rPr>
              <a:t>《宪法》序言指出，中华人民共和国是全国各族人民共同缔造的统一的多民族国家。（</a:t>
            </a:r>
            <a:r>
              <a:rPr lang="en-US" altLang="zh-CN" sz="2000" dirty="0">
                <a:solidFill>
                  <a:srgbClr val="333333"/>
                </a:solidFill>
                <a:effectLst/>
                <a:latin typeface="方正粗黑宋简体" panose="02000000000000000000" pitchFamily="2" charset="-122"/>
                <a:ea typeface="方正粗黑宋简体" panose="02000000000000000000" pitchFamily="2" charset="-122"/>
                <a:cs typeface="宋体" panose="02010600030101010101" pitchFamily="2" charset="-122"/>
              </a:rPr>
              <a:t>  </a:t>
            </a:r>
            <a:r>
              <a:rPr lang="zh-CN" altLang="zh-CN" sz="2000" dirty="0">
                <a:solidFill>
                  <a:srgbClr val="333333"/>
                </a:solidFill>
                <a:effectLst/>
                <a:latin typeface="方正粗黑宋简体" panose="02000000000000000000" pitchFamily="2" charset="-122"/>
                <a:ea typeface="方正粗黑宋简体" panose="02000000000000000000" pitchFamily="2" charset="-122"/>
                <a:cs typeface="宋体" panose="02010600030101010101" pitchFamily="2" charset="-122"/>
              </a:rPr>
              <a:t>）的社会主义民族关系已经确立，并将继续加强。</a:t>
            </a:r>
            <a:endParaRPr lang="en-US" altLang="zh-CN" sz="2000" dirty="0">
              <a:solidFill>
                <a:srgbClr val="333333"/>
              </a:solidFill>
              <a:effectLst/>
              <a:latin typeface="方正粗黑宋简体" panose="02000000000000000000" pitchFamily="2" charset="-122"/>
              <a:ea typeface="方正粗黑宋简体" panose="02000000000000000000" pitchFamily="2" charset="-122"/>
              <a:cs typeface="宋体" panose="02010600030101010101" pitchFamily="2" charset="-122"/>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r>
              <a:rPr lang="zh-CN"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rPr>
              <a:t>答：平等团结互助和谐。</a:t>
            </a:r>
            <a:endParaRPr lang="en-US"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endParaRPr>
          </a:p>
          <a:p>
            <a:endParaRPr lang="en-US" altLang="zh-CN" sz="2000" dirty="0">
              <a:solidFill>
                <a:srgbClr val="333333"/>
              </a:solidFill>
              <a:latin typeface="Calibri" panose="020F0502020204030204" pitchFamily="34" charset="0"/>
              <a:ea typeface="宋体" panose="02010600030101010101" pitchFamily="2" charset="-122"/>
              <a:cs typeface="Times New Roman" panose="02020603050405020304" pitchFamily="18" charset="0"/>
            </a:endParaRPr>
          </a:p>
          <a:p>
            <a:endParaRPr lang="zh-CN" altLang="zh-CN" sz="2000" dirty="0">
              <a:latin typeface="Calibri" panose="020F0502020204030204" pitchFamily="34" charset="0"/>
              <a:ea typeface="宋体" panose="02010600030101010101" pitchFamily="2" charset="-122"/>
              <a:cs typeface="Times New Roman" panose="02020603050405020304" pitchFamily="18" charset="0"/>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宪法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序言指出，在（  ）的斗争中，要反对大民族主义，主要是大汉族主义，也要反对地方民族主义。</a:t>
            </a:r>
            <a:endPar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r>
              <a:rPr lang="zh-CN"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rPr>
              <a:t>答：维护民族团结。</a:t>
            </a:r>
            <a:endParaRPr lang="zh-CN" altLang="zh-CN" sz="2000" dirty="0">
              <a:latin typeface="Calibri" panose="020F0502020204030204" pitchFamily="34" charset="0"/>
              <a:ea typeface="宋体" panose="02010600030101010101" pitchFamily="2" charset="-122"/>
              <a:cs typeface="Times New Roman" panose="02020603050405020304" pitchFamily="18" charset="0"/>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endParaRPr lang="en-US" altLang="zh-CN" sz="2000" dirty="0">
              <a:solidFill>
                <a:srgbClr val="333333"/>
              </a:solidFill>
              <a:latin typeface="华文中宋" panose="02010600040101010101" pitchFamily="2" charset="-122"/>
              <a:ea typeface="华文中宋" panose="02010600040101010101" pitchFamily="2" charset="-122"/>
              <a:cs typeface="宋体" panose="02010600030101010101" pitchFamily="2" charset="-122"/>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3. 《</a:t>
            </a:r>
            <a:r>
              <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宪法</a:t>
            </a:r>
            <a:r>
              <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第四条规定，中华人民共和国各民族的地位（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r>
              <a:rPr lang="zh-CN" altLang="en-US" sz="2000" dirty="0">
                <a:solidFill>
                  <a:srgbClr val="333333"/>
                </a:solidFill>
                <a:latin typeface="宋体" panose="02010600030101010101" pitchFamily="2" charset="-122"/>
                <a:ea typeface="宋体" panose="02010600030101010101" pitchFamily="2" charset="-122"/>
                <a:cs typeface="宋体" panose="02010600030101010101" pitchFamily="2" charset="-122"/>
              </a:rPr>
              <a:t>答：一律平等。</a:t>
            </a:r>
            <a:endParaRPr lang="zh-CN" altLang="en-US" sz="2000" dirty="0">
              <a:solidFill>
                <a:srgbClr val="333333"/>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p:txBody>
      </p:sp>
      <p:sp>
        <p:nvSpPr>
          <p:cNvPr id="22" name="文本框 21"/>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920621"/>
            <a:ext cx="9984509" cy="501586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．我国历史演进的特点，造就了我国各民族在分布上的交错杂居、文化上的兼收并蓄、经济上的相互依存、情感上的相互亲近，形成了（  ）的多元一体格局。</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答：你有中我、我中有你、谁也离不开谁。</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76.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我国是统一的多民族国家，共有（　　）个民族成份。</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a:t>
            </a:r>
            <a:r>
              <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rPr>
              <a:t>56</a:t>
            </a:r>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77.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目前我国建立的民族自治地方包括</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个自治区、</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个自治州、（  ）个自治县（旗）。</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a:t>
            </a:r>
            <a:r>
              <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rPr>
              <a:t>120</a:t>
            </a:r>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074509"/>
            <a:ext cx="9984509" cy="3784600"/>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78.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）是最深层次的认同，是民族团结之根、民族和睦之魂。</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答：文化认同</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79.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自</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2012</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年起，民族团结进步创建工作列入（  ）考核指标体系。</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答：“全国文明城市”。</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218680" y="1408499"/>
            <a:ext cx="9984509" cy="1938020"/>
          </a:xfrm>
          <a:prstGeom prst="rect">
            <a:avLst/>
          </a:prstGeom>
          <a:noFill/>
        </p:spPr>
        <p:txBody>
          <a:bodyPr wrap="square" rtlCol="0">
            <a:spAutoFit/>
          </a:bodyPr>
          <a:lstStyle/>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80.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）以上的人民政府民族、教育、文化、新闻出版广电等有关部门应当在各自职责范围内做好少数民族语言文字工作。</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答：县级。</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
        <p:nvSpPr>
          <p:cNvPr id="100" name="文本框 99"/>
          <p:cNvSpPr txBox="1"/>
          <p:nvPr/>
        </p:nvSpPr>
        <p:spPr>
          <a:xfrm>
            <a:off x="1390015" y="3634105"/>
            <a:ext cx="9585325" cy="368300"/>
          </a:xfrm>
          <a:prstGeom prst="rect">
            <a:avLst/>
          </a:prstGeom>
          <a:noFill/>
          <a:ln w="9525">
            <a:noFill/>
          </a:ln>
        </p:spPr>
        <p:txBody>
          <a:bodyPr wrap="square">
            <a:spAutoFit/>
          </a:bodyPr>
          <a:p>
            <a:pPr indent="304800"/>
            <a:endParaRPr lang="zh-CN" altLang="en-US"/>
          </a:p>
        </p:txBody>
      </p:sp>
      <p:sp>
        <p:nvSpPr>
          <p:cNvPr id="9" name="矩形 8"/>
          <p:cNvSpPr/>
          <p:nvPr/>
        </p:nvSpPr>
        <p:spPr>
          <a:xfrm>
            <a:off x="916305" y="3634105"/>
            <a:ext cx="10614660" cy="2974340"/>
          </a:xfrm>
          <a:prstGeom prst="rect">
            <a:avLst/>
          </a:prstGeom>
          <a:ln w="22225">
            <a:solidFill>
              <a:srgbClr val="C00000"/>
            </a:solidFill>
          </a:ln>
          <a:effectLst/>
        </p:spPr>
        <p:style>
          <a:lnRef idx="2">
            <a:schemeClr val="accent2"/>
          </a:lnRef>
          <a:fillRef idx="1">
            <a:schemeClr val="lt1"/>
          </a:fillRef>
          <a:effectRef idx="0">
            <a:schemeClr val="accent2"/>
          </a:effectRef>
          <a:fontRef idx="minor">
            <a:schemeClr val="dk1"/>
          </a:fontRef>
        </p:style>
        <p:txBody>
          <a:bodyPr rtlCol="0" anchor="ctr"/>
          <a:p>
            <a:pPr indent="304800"/>
            <a:r>
              <a:rPr lang="en-US" altLang="zh-CN">
                <a:solidFill>
                  <a:srgbClr val="000000"/>
                </a:solidFill>
                <a:latin typeface="Times" charset="0"/>
                <a:ea typeface="仿宋" panose="02010609060101010101" charset="-122"/>
                <a:sym typeface="+mn-ea"/>
              </a:rPr>
              <a:t>   </a:t>
            </a:r>
            <a:r>
              <a:rPr lang="zh-CN" sz="2000">
                <a:solidFill>
                  <a:srgbClr val="000000"/>
                </a:solidFill>
                <a:latin typeface="黑体" panose="02010609060101010101" charset="-122"/>
                <a:ea typeface="黑体" panose="02010609060101010101" charset="-122"/>
                <a:sym typeface="+mn-ea"/>
              </a:rPr>
              <a:t>学校德育工作要坚持用习近平新时代中国特色社会主义思想铸魂育人，其中，一个重要的教育任务就是深化民族团结进步教育。在新时代学校民族团结进步教育实践中，我们要以习近平新时代中国特色社会主义思想为指导，落实立德树人根本任务，以社会主义核心价值观为引领，以铸牢中华民族共同体意识为主线，着力加强各民族交往交流交融，全面加强爱国主义教育和中华民族共同体意识教育，弘扬中华优秀传统文化、革命文化、社会主义先进文化，不断完善学院民族团结进步教育长效机制，为实现中华民族伟大复兴的中国梦提供不竭精神动力。</a:t>
            </a:r>
            <a:endParaRPr lang="zh-CN" sz="2400">
              <a:solidFill>
                <a:srgbClr val="000000"/>
              </a:solidFill>
              <a:latin typeface="Times" charset="0"/>
              <a:ea typeface="仿宋" panose="02010609060101010101" charset="-122"/>
              <a:sym typeface="+mn-ea"/>
            </a:endParaRPr>
          </a:p>
          <a:p>
            <a:pPr indent="304800"/>
            <a:endParaRPr lang="zh-CN" altLang="en-US" sz="2400" dirty="0">
              <a:solidFill>
                <a:srgbClr val="000000"/>
              </a:solidFill>
              <a:latin typeface="Times" charset="0"/>
              <a:ea typeface="仿宋" panose="0201060906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9030" y="0"/>
            <a:ext cx="12221030" cy="6858000"/>
            <a:chOff x="-29030" y="0"/>
            <a:chExt cx="12221030" cy="68580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4135"/>
            <a:stretch>
              <a:fillRect/>
            </a:stretch>
          </p:blipFill>
          <p:spPr>
            <a:xfrm>
              <a:off x="1785257" y="0"/>
              <a:ext cx="10406743" cy="6858000"/>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1" r="75029" b="67830"/>
            <a:stretch>
              <a:fillRect/>
            </a:stretch>
          </p:blipFill>
          <p:spPr>
            <a:xfrm>
              <a:off x="0" y="0"/>
              <a:ext cx="3425371" cy="2206171"/>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10909" t="84868" r="57243"/>
            <a:stretch>
              <a:fillRect/>
            </a:stretch>
          </p:blipFill>
          <p:spPr>
            <a:xfrm>
              <a:off x="-29030" y="5820229"/>
              <a:ext cx="4368801" cy="1037771"/>
            </a:xfrm>
            <a:prstGeom prst="rect">
              <a:avLst/>
            </a:prstGeom>
          </p:spPr>
        </p:pic>
      </p:gr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523" y="341476"/>
            <a:ext cx="1587847" cy="1523218"/>
          </a:xfrm>
          <a:prstGeom prst="rect">
            <a:avLst/>
          </a:prstGeom>
        </p:spPr>
      </p:pic>
      <p:sp>
        <p:nvSpPr>
          <p:cNvPr id="14" name="文本框 13"/>
          <p:cNvSpPr txBox="1"/>
          <p:nvPr/>
        </p:nvSpPr>
        <p:spPr>
          <a:xfrm>
            <a:off x="537845" y="1677670"/>
            <a:ext cx="11116310" cy="1706880"/>
          </a:xfrm>
          <a:prstGeom prst="rect">
            <a:avLst/>
          </a:prstGeom>
          <a:noFill/>
        </p:spPr>
        <p:txBody>
          <a:bodyPr wrap="square" rtlCol="0">
            <a:spAutoFit/>
          </a:bodyPr>
          <a:lstStyle/>
          <a:p>
            <a:pPr algn="ctr"/>
            <a:r>
              <a:rPr lang="zh-CN" altLang="en-US" sz="105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rPr>
              <a:t>感谢聆听</a:t>
            </a:r>
            <a:endParaRPr lang="zh-CN" altLang="en-US" sz="10500" dirty="0">
              <a:ln w="41275">
                <a:solidFill>
                  <a:schemeClr val="bg1">
                    <a:alpha val="0"/>
                  </a:schemeClr>
                </a:solidFill>
              </a:ln>
              <a:gradFill>
                <a:gsLst>
                  <a:gs pos="0">
                    <a:srgbClr val="E24214"/>
                  </a:gs>
                  <a:gs pos="100000">
                    <a:srgbClr val="C00000"/>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p:transition spd="med" advTm="4500">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766732"/>
            <a:ext cx="9984509" cy="5016758"/>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4.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宪法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第四条规定，禁止对任何民族的歧视和压迫，禁止破坏（  ）和制造民族分裂的行为。</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r>
              <a:rPr lang="zh-CN" altLang="en-US" sz="2000" dirty="0">
                <a:solidFill>
                  <a:srgbClr val="333333"/>
                </a:solidFill>
                <a:latin typeface="Calibri" panose="020F0502020204030204" pitchFamily="34" charset="0"/>
                <a:ea typeface="宋体" panose="02010600030101010101" pitchFamily="2" charset="-122"/>
                <a:cs typeface="宋体" panose="02010600030101010101" pitchFamily="2" charset="-122"/>
              </a:rPr>
              <a:t>答：民族团结。</a:t>
            </a:r>
            <a:endParaRPr lang="en-US" altLang="zh-CN" sz="2000" dirty="0">
              <a:solidFill>
                <a:srgbClr val="333333"/>
              </a:solidFill>
              <a:latin typeface="Calibri" panose="020F0502020204030204" pitchFamily="34" charset="0"/>
              <a:ea typeface="宋体" panose="02010600030101010101" pitchFamily="2" charset="-122"/>
              <a:cs typeface="Times New Roman" panose="02020603050405020304" pitchFamily="18" charset="0"/>
            </a:endParaRPr>
          </a:p>
          <a:p>
            <a:endParaRPr lang="zh-CN" altLang="zh-CN" sz="2000" dirty="0">
              <a:latin typeface="Calibri" panose="020F0502020204030204" pitchFamily="34" charset="0"/>
              <a:ea typeface="宋体" panose="02010600030101010101" pitchFamily="2" charset="-122"/>
              <a:cs typeface="Times New Roman" panose="02020603050405020304" pitchFamily="18" charset="0"/>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5.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我国的“宪法日”是每年的（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r>
              <a:rPr lang="zh-CN" altLang="en-US" sz="2000" dirty="0">
                <a:solidFill>
                  <a:srgbClr val="333333"/>
                </a:solidFill>
                <a:latin typeface="Calibri" panose="020F0502020204030204" pitchFamily="34" charset="0"/>
                <a:ea typeface="宋体" panose="02010600030101010101" pitchFamily="2" charset="-122"/>
                <a:cs typeface="宋体" panose="02010600030101010101" pitchFamily="2" charset="-122"/>
              </a:rPr>
              <a:t>答：</a:t>
            </a:r>
            <a:r>
              <a:rPr lang="en-US"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rPr>
              <a:t>12</a:t>
            </a:r>
            <a:r>
              <a:rPr lang="zh-CN" altLang="en-US" sz="2000" dirty="0">
                <a:solidFill>
                  <a:srgbClr val="333333"/>
                </a:solidFill>
                <a:latin typeface="Calibri" panose="020F0502020204030204" pitchFamily="34" charset="0"/>
                <a:ea typeface="宋体" panose="02010600030101010101" pitchFamily="2" charset="-122"/>
                <a:cs typeface="宋体" panose="02010600030101010101" pitchFamily="2" charset="-122"/>
              </a:rPr>
              <a:t>月</a:t>
            </a:r>
            <a:r>
              <a:rPr lang="en-US"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rPr>
              <a:t>4</a:t>
            </a:r>
            <a:r>
              <a:rPr lang="zh-CN" altLang="en-US" sz="2000" dirty="0">
                <a:solidFill>
                  <a:srgbClr val="333333"/>
                </a:solidFill>
                <a:latin typeface="Calibri" panose="020F0502020204030204" pitchFamily="34" charset="0"/>
                <a:ea typeface="宋体" panose="02010600030101010101" pitchFamily="2" charset="-122"/>
                <a:cs typeface="宋体" panose="02010600030101010101" pitchFamily="2" charset="-122"/>
              </a:rPr>
              <a:t>日。</a:t>
            </a:r>
            <a:endParaRPr lang="en-US" altLang="zh-CN" sz="2000" dirty="0">
              <a:solidFill>
                <a:srgbClr val="333333"/>
              </a:solidFill>
              <a:latin typeface="Calibri" panose="020F0502020204030204" pitchFamily="34" charset="0"/>
              <a:ea typeface="宋体" panose="02010600030101010101" pitchFamily="2" charset="-122"/>
              <a:cs typeface="宋体" panose="02010600030101010101" pitchFamily="2" charset="-122"/>
            </a:endParaRPr>
          </a:p>
          <a:p>
            <a:endParaRPr lang="en-US" altLang="zh-CN" sz="2000" dirty="0">
              <a:solidFill>
                <a:srgbClr val="333333"/>
              </a:solidFill>
              <a:effectLst/>
              <a:latin typeface="Calibri" panose="020F0502020204030204" pitchFamily="34" charset="0"/>
              <a:ea typeface="宋体" panose="02010600030101010101" pitchFamily="2" charset="-122"/>
              <a:cs typeface="宋体" panose="02010600030101010101" pitchFamily="2" charset="-122"/>
            </a:endParaRPr>
          </a:p>
          <a:p>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a:p>
            <a:endParaRPr lang="en-US" altLang="zh-CN" sz="2000" dirty="0">
              <a:solidFill>
                <a:srgbClr val="333333"/>
              </a:solidFill>
              <a:latin typeface="华文中宋" panose="02010600040101010101" pitchFamily="2" charset="-122"/>
              <a:ea typeface="华文中宋" panose="02010600040101010101" pitchFamily="2" charset="-122"/>
              <a:cs typeface="宋体" panose="02010600030101010101" pitchFamily="2" charset="-122"/>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6. 《</a:t>
            </a:r>
            <a:r>
              <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宪法</a:t>
            </a:r>
            <a:r>
              <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rPr>
              <a:t>第三十条规定，（  ）属于民族自治地方。</a:t>
            </a:r>
            <a:endParaRPr lang="en-US" altLang="zh-CN"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宋体" panose="02010600030101010101" pitchFamily="2" charset="-122"/>
            </a:endParaRPr>
          </a:p>
          <a:p>
            <a:r>
              <a:rPr lang="zh-CN" altLang="en-US" sz="2000" dirty="0">
                <a:solidFill>
                  <a:srgbClr val="333333"/>
                </a:solidFill>
                <a:latin typeface="宋体" panose="02010600030101010101" pitchFamily="2" charset="-122"/>
                <a:ea typeface="宋体" panose="02010600030101010101" pitchFamily="2" charset="-122"/>
                <a:cs typeface="宋体" panose="02010600030101010101" pitchFamily="2" charset="-122"/>
              </a:rPr>
              <a:t>答：自治区、自治州、自治县。</a:t>
            </a:r>
            <a:endParaRPr lang="en-US" altLang="zh-CN" sz="2000" dirty="0">
              <a:solidFill>
                <a:srgbClr val="333333"/>
              </a:solidFill>
              <a:effectLst/>
              <a:latin typeface="华文中宋" panose="02010600040101010101" pitchFamily="2" charset="-122"/>
              <a:ea typeface="华文中宋" panose="02010600040101010101" pitchFamily="2" charset="-122"/>
              <a:cs typeface="宋体" panose="02010600030101010101" pitchFamily="2" charset="-122"/>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843950"/>
            <a:ext cx="9984509" cy="3170099"/>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7.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宪法</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第五十二条规定，中华人民共和国公民有维护国家统一和（  ）的义务。</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答：全国各民族团结。</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8</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年中央民族工作会议强调，做好新时代党的民族工作，要把（  ）作为党的民族工作的主线。</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答：铸牢中华民族共同体意识。</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228397"/>
            <a:ext cx="9984509" cy="440120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9.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党的十九大修改的</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中国共产党党章</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总纲中明确，“中国共产党维护和发展平等团结互助和谐的社会主义民族关系，积极培养、选拔少数民族干部，帮助少数民族和民族地区发展经济、文化和社会事业，铸牢（  ）意识，实现各民族共同团结奋斗、共同繁荣发展”。</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答：中华民族共同体。</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10.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习近平总书记在党的十九大报告中强调，全面贯彻党的民族政策，深化民族团结进步教育，铸牢中华民族共同体意识，加强各民族交往交流交融，促进各民族像石榴籽一样紧紧抱在一起，（  ）。</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答：共同团结奋斗、共同繁荣发展。</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690062"/>
            <a:ext cx="9984509" cy="347787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2015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9</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月</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30</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日，习近平总书记在会见基层民族团结优秀代表时强调，（  ）是全体中华儿女的共同心愿，也是全国各族人民的共同目标。</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答：中华民族一家亲，同心共筑中国梦。</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12. </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习近平总书记在中央民族工作会议讲话中要求，全党要牢记我国是统一的多民族国家这一基本国情，坚持把（  ）作为各民族根本利益。</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答：维护民族团结和国家统一。</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1536174"/>
            <a:ext cx="9984509" cy="3785652"/>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13</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 必须从（  ）战略高度把握新时代党的民族工作的历史方位，以实现中华民族伟大复兴为出发点和落脚点，统筹谋划和推进新时代党的民族工作。</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答：中华民族伟大复兴。</a:t>
            </a:r>
            <a:endParaRPr lang="en-US" altLang="zh-CN"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14</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年中央民族工作会议强调，必须构筑（  ），使各民族人心归聚、精神相依，形成人心凝聚、团结奋进的强大精神纽带。</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答：中华民族共有精神家园。</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1103745" y="766732"/>
            <a:ext cx="9984509" cy="5324535"/>
          </a:xfrm>
          <a:prstGeom prst="rect">
            <a:avLst/>
          </a:prstGeom>
          <a:noFill/>
        </p:spPr>
        <p:txBody>
          <a:bodyPr wrap="square" rtlCol="0">
            <a:spAutoFit/>
          </a:bodyPr>
          <a:lstStyle/>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15</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a:t>
            </a:r>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2021</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年中央民族工作会议强调，必须促进各民族广泛（  ），促进各民族在理想、信念、情感、文化上的团结统一，守望相助、手足情深。</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答：交往交流交融。</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16</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．必须坚持（  ）民族事务，推进民族事务治理体系和治理能力现代化。</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答：依法治理。</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17</a:t>
            </a:r>
            <a:r>
              <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rPr>
              <a:t>．必须坚决维护国家主权、安全、发展利益，教育引导各民族继承和发扬（  ），自觉维护祖国统一、国家安全、社会稳定。</a:t>
            </a:r>
            <a:endParaRPr lang="en-US" altLang="zh-CN"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endParaRPr lang="zh-CN" altLang="en-US" sz="2000" dirty="0">
              <a:solidFill>
                <a:srgbClr val="333333"/>
              </a:solidFill>
              <a:latin typeface="方正粗黑宋简体" panose="02000000000000000000" pitchFamily="2" charset="-122"/>
              <a:ea typeface="方正粗黑宋简体" panose="02000000000000000000" pitchFamily="2" charset="-122"/>
              <a:cs typeface="Calibri" panose="020F0502020204030204" pitchFamily="34" charset="0"/>
            </a:endParaRPr>
          </a:p>
          <a:p>
            <a:r>
              <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rPr>
              <a:t>答：爱国主义传统。</a:t>
            </a:r>
            <a:endParaRPr lang="zh-CN" altLang="en-US" sz="2000" dirty="0">
              <a:solidFill>
                <a:srgbClr val="333333"/>
              </a:solidFill>
              <a:latin typeface="宋体" panose="02010600030101010101" pitchFamily="2" charset="-122"/>
              <a:ea typeface="宋体" panose="02010600030101010101" pitchFamily="2" charset="-122"/>
              <a:cs typeface="Calibri" panose="020F0502020204030204" pitchFamily="34" charset="0"/>
            </a:endParaRPr>
          </a:p>
        </p:txBody>
      </p:sp>
      <p:sp>
        <p:nvSpPr>
          <p:cNvPr id="5" name="文本框 4"/>
          <p:cNvSpPr txBox="1"/>
          <p:nvPr/>
        </p:nvSpPr>
        <p:spPr>
          <a:xfrm>
            <a:off x="5647765" y="0"/>
            <a:ext cx="6580430" cy="615553"/>
          </a:xfrm>
          <a:prstGeom prst="rect">
            <a:avLst/>
          </a:prstGeom>
          <a:noFill/>
        </p:spPr>
        <p:txBody>
          <a:bodyPr wrap="square" rtlCol="0">
            <a:spAutoFit/>
          </a:bodyPr>
          <a:lstStyle/>
          <a:p>
            <a:pPr algn="ct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深化民族团结进步教育，铸牢中华民族共同体意识</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a:t>
            </a:r>
            <a:r>
              <a:rPr lang="zh-CN" sz="1600" dirty="0">
                <a:ln w="41275">
                  <a:solidFill>
                    <a:schemeClr val="bg1">
                      <a:alpha val="0"/>
                    </a:schemeClr>
                  </a:solidFill>
                </a:ln>
                <a:latin typeface="华文中宋" panose="02010600040101010101" pitchFamily="2" charset="-122"/>
                <a:ea typeface="华文中宋" panose="02010600040101010101" pitchFamily="2" charset="-122"/>
              </a:rPr>
              <a:t>知识宣讲</a:t>
            </a:r>
            <a:r>
              <a:rPr lang="en-US" altLang="zh-CN" sz="1600" dirty="0">
                <a:ln w="41275">
                  <a:solidFill>
                    <a:schemeClr val="bg1">
                      <a:alpha val="0"/>
                    </a:schemeClr>
                  </a:solidFill>
                </a:ln>
                <a:latin typeface="华文中宋" panose="02010600040101010101" pitchFamily="2" charset="-122"/>
                <a:ea typeface="华文中宋" panose="02010600040101010101" pitchFamily="2" charset="-122"/>
              </a:rPr>
              <a:t>80</a:t>
            </a:r>
            <a:r>
              <a:rPr lang="zh-CN" altLang="en-US" sz="1600" dirty="0">
                <a:ln w="41275">
                  <a:solidFill>
                    <a:schemeClr val="bg1">
                      <a:alpha val="0"/>
                    </a:schemeClr>
                  </a:solidFill>
                </a:ln>
                <a:latin typeface="华文中宋" panose="02010600040101010101" pitchFamily="2" charset="-122"/>
                <a:ea typeface="华文中宋" panose="02010600040101010101" pitchFamily="2" charset="-122"/>
              </a:rPr>
              <a:t>问</a:t>
            </a:r>
            <a:endParaRPr lang="zh-CN" altLang="en-US" sz="1600" dirty="0">
              <a:ln w="41275">
                <a:solidFill>
                  <a:schemeClr val="bg1">
                    <a:alpha val="0"/>
                  </a:schemeClr>
                </a:solidFill>
              </a:ln>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fade">
                                      <p:cBhvr>
                                        <p:cTn id="22" dur="500"/>
                                        <p:tgtEl>
                                          <p:spTgt spid="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fade">
                                      <p:cBhvr>
                                        <p:cTn id="27" dur="500"/>
                                        <p:tgtEl>
                                          <p:spTgt spid="6">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14" end="14"/>
                                            </p:txEl>
                                          </p:spTgt>
                                        </p:tgtEl>
                                        <p:attrNameLst>
                                          <p:attrName>style.visibility</p:attrName>
                                        </p:attrNameLst>
                                      </p:cBhvr>
                                      <p:to>
                                        <p:strVal val="visible"/>
                                      </p:to>
                                    </p:set>
                                    <p:animEffect transition="in" filter="fade">
                                      <p:cBhvr>
                                        <p:cTn id="32"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ags/tag1.xml><?xml version="1.0" encoding="utf-8"?>
<p:tagLst xmlns:p="http://schemas.openxmlformats.org/presentationml/2006/main">
  <p:tag name="COMMONDATA" val="eyJoZGlkIjoiMWVjZjE0M2I1MjhkMzRmM2Y4NmE0NDI5Y2RiOTNjZG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7426</Words>
  <Application>WPS 演示</Application>
  <PresentationFormat>宽屏</PresentationFormat>
  <Paragraphs>533</Paragraphs>
  <Slides>33</Slides>
  <Notes>34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Arial</vt:lpstr>
      <vt:lpstr>宋体</vt:lpstr>
      <vt:lpstr>Wingdings</vt:lpstr>
      <vt:lpstr>华文中宋</vt:lpstr>
      <vt:lpstr>华文琥珀</vt:lpstr>
      <vt:lpstr>微软雅黑</vt:lpstr>
      <vt:lpstr>方正粗黑宋简体</vt:lpstr>
      <vt:lpstr>Calibri</vt:lpstr>
      <vt:lpstr>Times New Roman</vt:lpstr>
      <vt:lpstr>Arial Unicode MS</vt:lpstr>
      <vt:lpstr>等线 Light</vt:lpstr>
      <vt:lpstr>等线</vt:lpstr>
      <vt:lpstr>Times</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0806</dc:title>
  <dc:creator>龙时富</dc:creator>
  <cp:lastModifiedBy>admin</cp:lastModifiedBy>
  <cp:revision>32</cp:revision>
  <dcterms:created xsi:type="dcterms:W3CDTF">2017-08-06T05:18:00Z</dcterms:created>
  <dcterms:modified xsi:type="dcterms:W3CDTF">2022-05-31T06:44:21Z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ICV">
    <vt:lpwstr>60FB7EBAD8C54818948524058B01A3D4</vt:lpwstr>
  </property>
</Properties>
</file>